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147474037" r:id="rId5"/>
    <p:sldId id="2147474038" r:id="rId6"/>
    <p:sldId id="2147474022" r:id="rId7"/>
    <p:sldId id="2147474024" r:id="rId8"/>
    <p:sldId id="2147474033" r:id="rId9"/>
    <p:sldId id="2147474035" r:id="rId10"/>
    <p:sldId id="2147474036" r:id="rId11"/>
    <p:sldId id="2147474026" r:id="rId12"/>
    <p:sldId id="21474740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p:restoredTop sz="94452"/>
  </p:normalViewPr>
  <p:slideViewPr>
    <p:cSldViewPr snapToGrid="0">
      <p:cViewPr varScale="1">
        <p:scale>
          <a:sx n="120" d="100"/>
          <a:sy n="120" d="100"/>
        </p:scale>
        <p:origin x="101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E8DD1-277C-D34A-91CE-E6148EE396A0}" type="slidenum">
              <a:rPr lang="en-US" smtClean="0"/>
              <a:t>8</a:t>
            </a:fld>
            <a:endParaRPr lang="en-US"/>
          </a:p>
        </p:txBody>
      </p:sp>
    </p:spTree>
    <p:extLst>
      <p:ext uri="{BB962C8B-B14F-4D97-AF65-F5344CB8AC3E}">
        <p14:creationId xmlns:p14="http://schemas.microsoft.com/office/powerpoint/2010/main" val="13732088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1.xml"/><Relationship Id="rId7" Type="http://schemas.openxmlformats.org/officeDocument/2006/relationships/oleObject" Target="../embeddings/oleObject8.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6.xml"/><Relationship Id="rId7" Type="http://schemas.openxmlformats.org/officeDocument/2006/relationships/oleObject" Target="../embeddings/oleObject8.bin"/><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oleObject" Target="../embeddings/oleObject7.bin"/><Relationship Id="rId5" Type="http://schemas.openxmlformats.org/officeDocument/2006/relationships/image" Target="../media/image16.jpe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emf"/><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oleObject" Target="../embeddings/oleObject8.bin"/><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oleObject" Target="../embeddings/oleObject8.bin"/><Relationship Id="rId5" Type="http://schemas.openxmlformats.org/officeDocument/2006/relationships/image" Target="../media/image19.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4.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4.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2.xml"/><Relationship Id="rId7" Type="http://schemas.openxmlformats.org/officeDocument/2006/relationships/oleObject" Target="../embeddings/oleObject5.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png"/><Relationship Id="rId4" Type="http://schemas.openxmlformats.org/officeDocument/2006/relationships/tags" Target="../tags/tag48.xml"/><Relationship Id="rId9"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21.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36" Type="http://schemas.openxmlformats.org/officeDocument/2006/relationships/tags" Target="../tags/tag1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6.xml"/><Relationship Id="rId44" Type="http://schemas.openxmlformats.org/officeDocument/2006/relationships/tags" Target="../tags/tag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D11D5550-E671-FE4E-A547-AA3492DEA7F0}"/>
              </a:ext>
            </a:extLst>
          </p:cNvPr>
          <p:cNvSpPr>
            <a:spLocks noGrp="1"/>
          </p:cNvSpPr>
          <p:nvPr>
            <p:ph type="subTitle" idx="1"/>
          </p:nvPr>
        </p:nvSpPr>
        <p:spPr/>
        <p:txBody>
          <a:bodyPr/>
          <a:lstStyle/>
          <a:p>
            <a:r>
              <a:rPr lang="en-US" dirty="0"/>
              <a:t>May 6th, 2025</a:t>
            </a:r>
          </a:p>
        </p:txBody>
      </p:sp>
      <p:sp>
        <p:nvSpPr>
          <p:cNvPr id="10" name="Title 9">
            <a:extLst>
              <a:ext uri="{FF2B5EF4-FFF2-40B4-BE49-F238E27FC236}">
                <a16:creationId xmlns:a16="http://schemas.microsoft.com/office/drawing/2014/main" id="{F502DFDE-1E5E-1EF4-690F-08641D4BB8EE}"/>
              </a:ext>
            </a:extLst>
          </p:cNvPr>
          <p:cNvSpPr>
            <a:spLocks noGrp="1"/>
          </p:cNvSpPr>
          <p:nvPr>
            <p:ph type="title"/>
          </p:nvPr>
        </p:nvSpPr>
        <p:spPr>
          <a:xfrm>
            <a:off x="632276" y="4227599"/>
            <a:ext cx="7492221" cy="1334211"/>
          </a:xfrm>
        </p:spPr>
        <p:txBody>
          <a:bodyPr/>
          <a:lstStyle/>
          <a:p>
            <a:r>
              <a:rPr lang="en-US" dirty="0" err="1"/>
              <a:t>Truvia</a:t>
            </a:r>
            <a:br>
              <a:rPr lang="en-US" dirty="0"/>
            </a:br>
            <a:r>
              <a:rPr lang="en-US" dirty="0"/>
              <a:t>May ‘25 Snapshot</a:t>
            </a:r>
          </a:p>
        </p:txBody>
      </p:sp>
    </p:spTree>
    <p:extLst>
      <p:ext uri="{BB962C8B-B14F-4D97-AF65-F5344CB8AC3E}">
        <p14:creationId xmlns:p14="http://schemas.microsoft.com/office/powerpoint/2010/main" val="342018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F8E0A-7689-3D6C-FADF-0BF6B0F42115}"/>
              </a:ext>
            </a:extLst>
          </p:cNvPr>
          <p:cNvSpPr>
            <a:spLocks noGrp="1"/>
          </p:cNvSpPr>
          <p:nvPr>
            <p:ph type="body" sz="quarter" idx="14"/>
          </p:nvPr>
        </p:nvSpPr>
        <p:spPr>
          <a:xfrm>
            <a:off x="2789238" y="1659364"/>
            <a:ext cx="6297612" cy="491490"/>
          </a:xfrm>
        </p:spPr>
        <p:txBody>
          <a:bodyPr/>
          <a:lstStyle/>
          <a:p>
            <a:pPr>
              <a:buNone/>
            </a:pPr>
            <a:r>
              <a:rPr lang="en-US" dirty="0"/>
              <a:t>YTD Snapshot</a:t>
            </a:r>
          </a:p>
        </p:txBody>
      </p:sp>
      <p:sp>
        <p:nvSpPr>
          <p:cNvPr id="3" name="Text Placeholder 2">
            <a:extLst>
              <a:ext uri="{FF2B5EF4-FFF2-40B4-BE49-F238E27FC236}">
                <a16:creationId xmlns:a16="http://schemas.microsoft.com/office/drawing/2014/main" id="{F4EF0B58-9CEA-6FBA-07CF-A8857202379B}"/>
              </a:ext>
            </a:extLst>
          </p:cNvPr>
          <p:cNvSpPr>
            <a:spLocks noGrp="1"/>
          </p:cNvSpPr>
          <p:nvPr>
            <p:ph type="body" sz="quarter" idx="15"/>
          </p:nvPr>
        </p:nvSpPr>
        <p:spPr>
          <a:xfrm>
            <a:off x="9258300" y="1655685"/>
            <a:ext cx="2114550" cy="594361"/>
          </a:xfrm>
        </p:spPr>
        <p:txBody>
          <a:bodyPr/>
          <a:lstStyle/>
          <a:p>
            <a:r>
              <a:rPr lang="en-US" dirty="0"/>
              <a:t>01</a:t>
            </a:r>
          </a:p>
        </p:txBody>
      </p:sp>
      <p:sp>
        <p:nvSpPr>
          <p:cNvPr id="8" name="Text Placeholder 7">
            <a:extLst>
              <a:ext uri="{FF2B5EF4-FFF2-40B4-BE49-F238E27FC236}">
                <a16:creationId xmlns:a16="http://schemas.microsoft.com/office/drawing/2014/main" id="{07876687-E828-7421-781A-4D01E2398744}"/>
              </a:ext>
            </a:extLst>
          </p:cNvPr>
          <p:cNvSpPr>
            <a:spLocks noGrp="1"/>
          </p:cNvSpPr>
          <p:nvPr>
            <p:ph type="body" sz="quarter" idx="20"/>
          </p:nvPr>
        </p:nvSpPr>
        <p:spPr>
          <a:xfrm>
            <a:off x="2789238" y="4396213"/>
            <a:ext cx="6297612" cy="491490"/>
          </a:xfrm>
        </p:spPr>
        <p:txBody>
          <a:bodyPr/>
          <a:lstStyle/>
          <a:p>
            <a:r>
              <a:rPr lang="en-US" dirty="0"/>
              <a:t>April Category Insights</a:t>
            </a:r>
          </a:p>
        </p:txBody>
      </p:sp>
      <p:sp>
        <p:nvSpPr>
          <p:cNvPr id="9" name="Text Placeholder 8">
            <a:extLst>
              <a:ext uri="{FF2B5EF4-FFF2-40B4-BE49-F238E27FC236}">
                <a16:creationId xmlns:a16="http://schemas.microsoft.com/office/drawing/2014/main" id="{41FB963B-90F2-6230-4E45-9A7D4F001E88}"/>
              </a:ext>
            </a:extLst>
          </p:cNvPr>
          <p:cNvSpPr>
            <a:spLocks noGrp="1"/>
          </p:cNvSpPr>
          <p:nvPr>
            <p:ph type="body" sz="quarter" idx="21"/>
          </p:nvPr>
        </p:nvSpPr>
        <p:spPr>
          <a:xfrm>
            <a:off x="9258300" y="4392534"/>
            <a:ext cx="2114550" cy="594361"/>
          </a:xfrm>
        </p:spPr>
        <p:txBody>
          <a:bodyPr/>
          <a:lstStyle/>
          <a:p>
            <a:r>
              <a:rPr lang="en-US" dirty="0"/>
              <a:t>05</a:t>
            </a:r>
          </a:p>
        </p:txBody>
      </p:sp>
      <p:sp>
        <p:nvSpPr>
          <p:cNvPr id="10" name="Text Placeholder 9">
            <a:extLst>
              <a:ext uri="{FF2B5EF4-FFF2-40B4-BE49-F238E27FC236}">
                <a16:creationId xmlns:a16="http://schemas.microsoft.com/office/drawing/2014/main" id="{6938AEFA-F1FA-56AB-C16A-68020F9F128E}"/>
              </a:ext>
            </a:extLst>
          </p:cNvPr>
          <p:cNvSpPr>
            <a:spLocks noGrp="1"/>
          </p:cNvSpPr>
          <p:nvPr>
            <p:ph type="body" sz="quarter" idx="22"/>
          </p:nvPr>
        </p:nvSpPr>
        <p:spPr>
          <a:xfrm>
            <a:off x="2789238" y="5105885"/>
            <a:ext cx="6297612" cy="491490"/>
          </a:xfrm>
        </p:spPr>
        <p:txBody>
          <a:bodyPr/>
          <a:lstStyle/>
          <a:p>
            <a:r>
              <a:rPr lang="en-US" dirty="0"/>
              <a:t>Pacing Report</a:t>
            </a:r>
          </a:p>
        </p:txBody>
      </p:sp>
      <p:sp>
        <p:nvSpPr>
          <p:cNvPr id="11" name="Text Placeholder 10">
            <a:extLst>
              <a:ext uri="{FF2B5EF4-FFF2-40B4-BE49-F238E27FC236}">
                <a16:creationId xmlns:a16="http://schemas.microsoft.com/office/drawing/2014/main" id="{744F3870-6BEB-256A-60FE-955DAD98B1A4}"/>
              </a:ext>
            </a:extLst>
          </p:cNvPr>
          <p:cNvSpPr>
            <a:spLocks noGrp="1"/>
          </p:cNvSpPr>
          <p:nvPr>
            <p:ph type="body" sz="quarter" idx="23"/>
          </p:nvPr>
        </p:nvSpPr>
        <p:spPr>
          <a:xfrm>
            <a:off x="9258300" y="5102206"/>
            <a:ext cx="2114550" cy="594361"/>
          </a:xfrm>
        </p:spPr>
        <p:txBody>
          <a:bodyPr/>
          <a:lstStyle/>
          <a:p>
            <a:r>
              <a:rPr lang="en-US" dirty="0"/>
              <a:t>06</a:t>
            </a:r>
          </a:p>
        </p:txBody>
      </p:sp>
      <p:sp>
        <p:nvSpPr>
          <p:cNvPr id="6" name="Text Placeholder 3">
            <a:extLst>
              <a:ext uri="{FF2B5EF4-FFF2-40B4-BE49-F238E27FC236}">
                <a16:creationId xmlns:a16="http://schemas.microsoft.com/office/drawing/2014/main" id="{9838EC02-31A2-4C6C-A0DC-5F97AD1D1771}"/>
              </a:ext>
            </a:extLst>
          </p:cNvPr>
          <p:cNvSpPr txBox="1">
            <a:spLocks/>
          </p:cNvSpPr>
          <p:nvPr/>
        </p:nvSpPr>
        <p:spPr>
          <a:xfrm>
            <a:off x="2789238" y="2978048"/>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Line-Item Insights</a:t>
            </a:r>
          </a:p>
        </p:txBody>
      </p:sp>
      <p:sp>
        <p:nvSpPr>
          <p:cNvPr id="7" name="Text Placeholder 4">
            <a:extLst>
              <a:ext uri="{FF2B5EF4-FFF2-40B4-BE49-F238E27FC236}">
                <a16:creationId xmlns:a16="http://schemas.microsoft.com/office/drawing/2014/main" id="{D4482DAF-C419-6397-81DC-80B451888554}"/>
              </a:ext>
            </a:extLst>
          </p:cNvPr>
          <p:cNvSpPr txBox="1">
            <a:spLocks/>
          </p:cNvSpPr>
          <p:nvPr/>
        </p:nvSpPr>
        <p:spPr>
          <a:xfrm>
            <a:off x="9258300" y="2974369"/>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03</a:t>
            </a:r>
          </a:p>
        </p:txBody>
      </p:sp>
      <p:sp>
        <p:nvSpPr>
          <p:cNvPr id="4" name="Text Placeholder 1">
            <a:extLst>
              <a:ext uri="{FF2B5EF4-FFF2-40B4-BE49-F238E27FC236}">
                <a16:creationId xmlns:a16="http://schemas.microsoft.com/office/drawing/2014/main" id="{E10F9D42-8E3D-70F8-AAFC-94A51E50B4A4}"/>
              </a:ext>
            </a:extLst>
          </p:cNvPr>
          <p:cNvSpPr txBox="1">
            <a:spLocks/>
          </p:cNvSpPr>
          <p:nvPr/>
        </p:nvSpPr>
        <p:spPr>
          <a:xfrm>
            <a:off x="2789238" y="233105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dirty="0"/>
              <a:t>April Snapshot</a:t>
            </a:r>
          </a:p>
        </p:txBody>
      </p:sp>
      <p:sp>
        <p:nvSpPr>
          <p:cNvPr id="5" name="Text Placeholder 2">
            <a:extLst>
              <a:ext uri="{FF2B5EF4-FFF2-40B4-BE49-F238E27FC236}">
                <a16:creationId xmlns:a16="http://schemas.microsoft.com/office/drawing/2014/main" id="{90A79970-06D5-0236-3FF5-2C545516A740}"/>
              </a:ext>
            </a:extLst>
          </p:cNvPr>
          <p:cNvSpPr txBox="1">
            <a:spLocks/>
          </p:cNvSpPr>
          <p:nvPr/>
        </p:nvSpPr>
        <p:spPr>
          <a:xfrm>
            <a:off x="9258300" y="232737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02</a:t>
            </a:r>
          </a:p>
        </p:txBody>
      </p:sp>
      <p:sp>
        <p:nvSpPr>
          <p:cNvPr id="12" name="Text Placeholder 3">
            <a:extLst>
              <a:ext uri="{FF2B5EF4-FFF2-40B4-BE49-F238E27FC236}">
                <a16:creationId xmlns:a16="http://schemas.microsoft.com/office/drawing/2014/main" id="{4C5B880F-3282-D9AB-6D4A-57FF864A56EF}"/>
              </a:ext>
            </a:extLst>
          </p:cNvPr>
          <p:cNvSpPr txBox="1">
            <a:spLocks/>
          </p:cNvSpPr>
          <p:nvPr/>
        </p:nvSpPr>
        <p:spPr>
          <a:xfrm>
            <a:off x="2789238" y="366836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Keyword Insights</a:t>
            </a:r>
          </a:p>
        </p:txBody>
      </p:sp>
      <p:sp>
        <p:nvSpPr>
          <p:cNvPr id="13" name="Text Placeholder 4">
            <a:extLst>
              <a:ext uri="{FF2B5EF4-FFF2-40B4-BE49-F238E27FC236}">
                <a16:creationId xmlns:a16="http://schemas.microsoft.com/office/drawing/2014/main" id="{737B8A40-A007-9937-D1E8-A3D632AACC78}"/>
              </a:ext>
            </a:extLst>
          </p:cNvPr>
          <p:cNvSpPr txBox="1">
            <a:spLocks/>
          </p:cNvSpPr>
          <p:nvPr/>
        </p:nvSpPr>
        <p:spPr>
          <a:xfrm>
            <a:off x="9258300" y="366468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04</a:t>
            </a:r>
          </a:p>
        </p:txBody>
      </p:sp>
    </p:spTree>
    <p:extLst>
      <p:ext uri="{BB962C8B-B14F-4D97-AF65-F5344CB8AC3E}">
        <p14:creationId xmlns:p14="http://schemas.microsoft.com/office/powerpoint/2010/main" val="386312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Truvia</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Campaign Dates: </a:t>
            </a:r>
            <a:r>
              <a:rPr lang="en-US" sz="1200" dirty="0">
                <a:solidFill>
                  <a:srgbClr val="2A2E33"/>
                </a:solidFill>
                <a:latin typeface="Century Gothic"/>
                <a:cs typeface="Cordia New"/>
              </a:rPr>
              <a:t>July 15</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2024 – May 31</a:t>
            </a:r>
            <a:r>
              <a:rPr lang="en-US" sz="1200" baseline="30000" dirty="0">
                <a:solidFill>
                  <a:srgbClr val="2A2E33"/>
                </a:solidFill>
                <a:latin typeface="Century Gothic"/>
                <a:cs typeface="Cordia New"/>
              </a:rPr>
              <a:t>st</a:t>
            </a:r>
            <a:r>
              <a:rPr lang="en-US" sz="1200" dirty="0">
                <a:solidFill>
                  <a:srgbClr val="2A2E33"/>
                </a:solidFill>
                <a:latin typeface="Century Gothic"/>
                <a:cs typeface="Cordia New"/>
              </a:rPr>
              <a:t>, 2025</a:t>
            </a:r>
            <a:endParaRPr lang="en-US" sz="1200" b="1" dirty="0">
              <a:solidFill>
                <a:srgbClr val="2A2E33"/>
              </a:solidFill>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May 1st,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$1.49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4,432</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$33,058</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$20,147</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13,491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56,848,896</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$1.64</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2596523302"/>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Century Gothic" panose="020B0502020202020204" pitchFamily="34" charset="0"/>
                          <a:ea typeface="+mn-ea"/>
                          <a:cs typeface="+mn-cs"/>
                        </a:rPr>
                        <a:t>$50,000</a:t>
                      </a:r>
                      <a:endParaRPr lang="en-US" sz="1400" b="1" i="0" u="none" strike="noStrike" noProof="0" dirty="0">
                        <a:solidFill>
                          <a:schemeClr val="tx1"/>
                        </a:solidFill>
                        <a:effectLs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latin typeface="Century Gothic" panose="020B0502020202020204" pitchFamily="34" charset="0"/>
                        </a:rPr>
                        <a:t>Conversions (CPO)</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Truvia drove </a:t>
            </a:r>
            <a:r>
              <a:rPr lang="en-US" sz="1200" dirty="0">
                <a:solidFill>
                  <a:srgbClr val="2A2E33"/>
                </a:solidFill>
                <a:latin typeface="Century Gothic"/>
              </a:rPr>
              <a:t>$33,058</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$20,147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5:00 PM EST</a:t>
            </a:r>
          </a:p>
        </p:txBody>
      </p:sp>
    </p:spTree>
    <p:extLst>
      <p:ext uri="{BB962C8B-B14F-4D97-AF65-F5344CB8AC3E}">
        <p14:creationId xmlns:p14="http://schemas.microsoft.com/office/powerpoint/2010/main" val="3593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Truvia</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Bef>
                <a:spcPts val="600"/>
              </a:spcBef>
              <a:buFont typeface="Arial" panose="020B0604020202020204" pitchFamily="34" charset="0"/>
              <a:buChar char="•"/>
              <a:defRPr/>
            </a:pPr>
            <a:r>
              <a:rPr lang="en-US" sz="1200" b="1" dirty="0">
                <a:solidFill>
                  <a:srgbClr val="2A2E33"/>
                </a:solidFill>
                <a:latin typeface="Century Gothic"/>
                <a:cs typeface="Cordia New"/>
              </a:rPr>
              <a:t>Campaign Dates: </a:t>
            </a:r>
            <a:r>
              <a:rPr lang="en-US" sz="1200" dirty="0">
                <a:solidFill>
                  <a:srgbClr val="2A2E33"/>
                </a:solidFill>
                <a:latin typeface="Century Gothic"/>
                <a:cs typeface="Cordia New"/>
              </a:rPr>
              <a:t>July 15</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2024 – May 31</a:t>
            </a:r>
            <a:r>
              <a:rPr lang="en-US" sz="1200" baseline="30000" dirty="0">
                <a:solidFill>
                  <a:srgbClr val="2A2E33"/>
                </a:solidFill>
                <a:latin typeface="Century Gothic"/>
                <a:cs typeface="Cordia New"/>
              </a:rPr>
              <a:t>st</a:t>
            </a:r>
            <a:r>
              <a:rPr lang="en-US" sz="1200" dirty="0">
                <a:solidFill>
                  <a:srgbClr val="2A2E33"/>
                </a:solidFill>
                <a:latin typeface="Century Gothic"/>
                <a:cs typeface="Cordia New"/>
              </a:rPr>
              <a:t>, 2025</a:t>
            </a:r>
            <a:endParaRPr lang="en-US" sz="1200" b="1" dirty="0">
              <a:solidFill>
                <a:srgbClr val="2A2E33"/>
              </a:solidFill>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$1.39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868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$6,272</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$5,652</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4,068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11,364,831</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$1.11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extLst>
              <p:ext uri="{D42A27DB-BD31-4B8C-83A1-F6EECF244321}">
                <p14:modId xmlns:p14="http://schemas.microsoft.com/office/powerpoint/2010/main" val="2751434137"/>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Century Gothic" panose="020B0502020202020204" pitchFamily="34" charset="0"/>
                          <a:ea typeface="+mn-ea"/>
                          <a:cs typeface="+mn-cs"/>
                        </a:rPr>
                        <a:t>$50,000</a:t>
                      </a:r>
                      <a:endParaRPr lang="en-US" sz="1400" b="1" i="0" u="none" strike="noStrike" noProof="0" dirty="0">
                        <a:solidFill>
                          <a:schemeClr val="tx1"/>
                        </a:solidFill>
                        <a:effectLs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latin typeface="Century Gothic" panose="020B0502020202020204" pitchFamily="34" charset="0"/>
                        </a:rPr>
                        <a:t>Conversions (CPO)</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Truvia drove </a:t>
            </a:r>
            <a:r>
              <a:rPr lang="en-US" sz="1200" dirty="0">
                <a:solidFill>
                  <a:srgbClr val="2A2E33"/>
                </a:solidFill>
                <a:latin typeface="Century Gothic"/>
              </a:rPr>
              <a:t>$6,272</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$5,652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12:00 PM EST</a:t>
            </a:r>
          </a:p>
        </p:txBody>
      </p:sp>
    </p:spTree>
    <p:extLst>
      <p:ext uri="{BB962C8B-B14F-4D97-AF65-F5344CB8AC3E}">
        <p14:creationId xmlns:p14="http://schemas.microsoft.com/office/powerpoint/2010/main" val="1246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Truvia</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2056969329"/>
              </p:ext>
            </p:extLst>
          </p:nvPr>
        </p:nvGraphicFramePr>
        <p:xfrm>
          <a:off x="842212" y="2670344"/>
          <a:ext cx="11249525" cy="1578459"/>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lang="en-US" sz="1050" b="1" dirty="0"/>
                        <a:t>Beverage </a:t>
                      </a:r>
                      <a:r>
                        <a:rPr sz="1050" b="1" dirty="0"/>
                        <a:t>Sweeteners</a:t>
                      </a:r>
                      <a:endParaRPr lang="en-US" sz="105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6,670,531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2,481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$3,351</a:t>
                      </a:r>
                    </a:p>
                  </a:txBody>
                  <a:tcPr marL="9525" marR="9525" marT="9525" marB="0" anchor="ctr"/>
                </a:tc>
                <a:tc>
                  <a:txBody>
                    <a:bodyPr/>
                    <a:lstStyle/>
                    <a:p>
                      <a:pPr algn="r" fontAlgn="b"/>
                      <a:r>
                        <a:rPr sz="1400" b="0" i="0">
                          <a:solidFill>
                            <a:srgbClr val="000000"/>
                          </a:solidFill>
                          <a:latin typeface="Aptos Narrow"/>
                        </a:rPr>
                        <a:t>$4,679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649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$1.35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$1.40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dirty="0">
                          <a:solidFill>
                            <a:srgbClr val="000000"/>
                          </a:solidFill>
                          <a:latin typeface="Aptos Narrow"/>
                        </a:rPr>
                        <a:t>1</a:t>
                      </a:r>
                      <a:r>
                        <a:rPr sz="1400" b="0" i="0" dirty="0">
                          <a:solidFill>
                            <a:srgbClr val="000000"/>
                          </a:solidFill>
                          <a:latin typeface="Aptos Narrow"/>
                        </a:rPr>
                        <a:t> </a:t>
                      </a:r>
                      <a:r>
                        <a:rPr lang="en-US" sz="1400" b="0" i="0" dirty="0">
                          <a:solidFill>
                            <a:srgbClr val="000000"/>
                          </a:solidFill>
                          <a:latin typeface="Aptos Narrow"/>
                        </a:rPr>
                        <a:t>PM</a:t>
                      </a:r>
                      <a:r>
                        <a:rPr sz="1400" b="0" i="0" dirty="0">
                          <a:solidFill>
                            <a:srgbClr val="000000"/>
                          </a:solidFill>
                          <a:latin typeface="Aptos Narrow"/>
                        </a:rPr>
                        <a:t> EST</a:t>
                      </a:r>
                    </a:p>
                  </a:txBody>
                  <a:tcPr marL="9525" marR="9525" marT="9525" marB="0" anchor="ctr"/>
                </a:tc>
                <a:extLst>
                  <a:ext uri="{0D108BD9-81ED-4DB2-BD59-A6C34878D82A}">
                    <a16:rowId xmlns:a16="http://schemas.microsoft.com/office/drawing/2014/main" val="595978"/>
                  </a:ext>
                </a:extLst>
              </a:tr>
              <a:tr h="529016">
                <a:tc>
                  <a:txBody>
                    <a:bodyPr/>
                    <a:lstStyle/>
                    <a:p>
                      <a:pPr algn="ctr" fontAlgn="b"/>
                      <a:r>
                        <a:rPr sz="1050" b="1" dirty="0"/>
                        <a:t>Baking Sweeteners</a:t>
                      </a:r>
                      <a:endParaRPr lang="en-US" sz="105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sz="1400" b="0" i="0">
                          <a:solidFill>
                            <a:srgbClr val="000000"/>
                          </a:solidFill>
                          <a:latin typeface="Aptos Narrow"/>
                        </a:rPr>
                        <a:t>4,694,300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1,587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$2,301</a:t>
                      </a:r>
                    </a:p>
                  </a:txBody>
                  <a:tcPr marL="9525" marR="9525" marT="9525" marB="0" anchor="ctr"/>
                </a:tc>
                <a:tc>
                  <a:txBody>
                    <a:bodyPr/>
                    <a:lstStyle/>
                    <a:p>
                      <a:pPr algn="r" fontAlgn="b"/>
                      <a:r>
                        <a:rPr sz="1400" b="0" i="0">
                          <a:solidFill>
                            <a:srgbClr val="000000"/>
                          </a:solidFill>
                          <a:latin typeface="Aptos Narrow"/>
                        </a:rPr>
                        <a:t>$1,592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219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$1.45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$0.69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dirty="0">
                          <a:solidFill>
                            <a:srgbClr val="000000"/>
                          </a:solidFill>
                          <a:latin typeface="Aptos Narrow"/>
                        </a:rPr>
                        <a:t>10</a:t>
                      </a:r>
                      <a:r>
                        <a:rPr sz="1400" b="0" i="0" dirty="0">
                          <a:solidFill>
                            <a:srgbClr val="000000"/>
                          </a:solidFill>
                          <a:latin typeface="Aptos Narrow"/>
                        </a:rPr>
                        <a:t> </a:t>
                      </a:r>
                      <a:r>
                        <a:rPr lang="en-US" sz="1400" b="0" i="0" dirty="0">
                          <a:solidFill>
                            <a:srgbClr val="000000"/>
                          </a:solidFill>
                          <a:latin typeface="Aptos Narrow"/>
                        </a:rPr>
                        <a:t>A</a:t>
                      </a:r>
                      <a:r>
                        <a:rPr sz="1400" b="0" i="0" dirty="0">
                          <a:solidFill>
                            <a:srgbClr val="000000"/>
                          </a:solidFill>
                          <a:latin typeface="Aptos Narrow"/>
                        </a:rPr>
                        <a:t>M EST</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72385512"/>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549696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Baking line-item struggled the most in April with a &lt;$0.70 ROAS and early </a:t>
            </a:r>
            <a:r>
              <a:rPr lang="en-US" sz="1400" dirty="0" err="1"/>
              <a:t>capout</a:t>
            </a:r>
            <a:r>
              <a:rPr lang="en-US" sz="1400" dirty="0"/>
              <a:t>.</a:t>
            </a:r>
          </a:p>
          <a:p>
            <a:pPr marL="285750" indent="-285750" algn="l">
              <a:spcBef>
                <a:spcPts val="300"/>
              </a:spcBef>
              <a:spcAft>
                <a:spcPts val="300"/>
              </a:spcAft>
              <a:buFont typeface="Arial" panose="020B0604020202020204" pitchFamily="34" charset="0"/>
              <a:buChar char="•"/>
            </a:pPr>
            <a:r>
              <a:rPr lang="en-US" sz="1400" dirty="0"/>
              <a:t>Both line-items had high avg. CPCs which likely caused a declining performance.</a:t>
            </a:r>
          </a:p>
          <a:p>
            <a:pPr marL="285750" indent="-285750" algn="l">
              <a:spcBef>
                <a:spcPts val="300"/>
              </a:spcBef>
              <a:spcAft>
                <a:spcPts val="300"/>
              </a:spcAft>
              <a:buFont typeface="Arial" panose="020B0604020202020204" pitchFamily="34" charset="0"/>
              <a:buChar char="•"/>
            </a:pPr>
            <a:r>
              <a:rPr lang="en-US" sz="1400" i="1" dirty="0"/>
              <a:t>CPC caps?</a:t>
            </a:r>
          </a:p>
        </p:txBody>
      </p:sp>
    </p:spTree>
    <p:extLst>
      <p:ext uri="{BB962C8B-B14F-4D97-AF65-F5344CB8AC3E}">
        <p14:creationId xmlns:p14="http://schemas.microsoft.com/office/powerpoint/2010/main" val="32389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Truvia</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1489693989"/>
              </p:ext>
            </p:extLst>
          </p:nvPr>
        </p:nvGraphicFramePr>
        <p:xfrm>
          <a:off x="901917" y="1356907"/>
          <a:ext cx="9342847" cy="49601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truvia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7,612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$734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$1,797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809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$0.17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sweetener truvia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1,301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$144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$408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$2.82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sweetener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1,258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$0.94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liquid stevia</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1,023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fruit monk sweetener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596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$0.43</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trivium</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$1.98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sugar white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174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$0.00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substitute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385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$2.64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sweetner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465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$1.88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sugar sweetener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233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$0.00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stevia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245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confectioner powder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$0.00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confectioner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$0.50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brown substitute 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$4.50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13104" y="4321615"/>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Truvia</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1398157323"/>
              </p:ext>
            </p:extLst>
          </p:nvPr>
        </p:nvGraphicFramePr>
        <p:xfrm>
          <a:off x="1012377" y="3185707"/>
          <a:ext cx="10765248" cy="968589"/>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18730">
                <a:tc>
                  <a:txBody>
                    <a:bodyPr/>
                    <a:lstStyle/>
                    <a:p>
                      <a:pPr algn="ctr" fontAlgn="b"/>
                      <a:r>
                        <a:rPr lang="en-US" sz="1200" b="1" i="0" u="none" strike="noStrike" dirty="0">
                          <a:effectLst/>
                          <a:latin typeface="Aptos Narrow" panose="020B0004020202020204" pitchFamily="34" charset="0"/>
                        </a:rPr>
                        <a:t>Category</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Impressions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1" i="0" u="none" strike="noStrike" dirty="0">
                          <a:effectLst/>
                          <a:latin typeface="Aptos Narrow" panose="020B0004020202020204" pitchFamily="34" charset="0"/>
                        </a:rPr>
                        <a:t>Sales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ROAS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549859">
                <a:tc>
                  <a:txBody>
                    <a:bodyPr/>
                    <a:lstStyle/>
                    <a:p>
                      <a:pPr algn="ctr" fontAlgn="b"/>
                      <a:r>
                        <a:rPr lang="en-US" sz="1200" dirty="0"/>
                        <a:t>S</a:t>
                      </a:r>
                      <a:r>
                        <a:rPr sz="1200" dirty="0"/>
                        <a:t>weeteners &amp; substitutes</a:t>
                      </a:r>
                      <a:endParaRPr lang="en-US" sz="12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200" dirty="0"/>
                        <a:t>11,364,831</a:t>
                      </a:r>
                      <a:endParaRPr lang="en-US" sz="12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200" dirty="0"/>
                        <a:t>$5,652</a:t>
                      </a:r>
                      <a:endParaRPr lang="en-US" sz="12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200" dirty="0"/>
                        <a:t>$6,272</a:t>
                      </a:r>
                      <a:endParaRPr lang="en-US" sz="12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200" dirty="0"/>
                        <a:t>$1.11</a:t>
                      </a:r>
                      <a:endParaRPr lang="en-US" sz="12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400" b="0" i="0" u="none" strike="noStrike" dirty="0">
                          <a:solidFill>
                            <a:srgbClr val="000000"/>
                          </a:solidFill>
                          <a:effectLst/>
                          <a:latin typeface="Aptos Narrow" panose="020B0004020202020204" pitchFamily="34" charset="0"/>
                        </a:rPr>
                        <a:t>$1.63</a:t>
                      </a:r>
                    </a:p>
                  </a:txBody>
                  <a:tcPr marL="9525" marR="9525" marT="9525" marB="0" anchor="ctr">
                    <a:solidFill>
                      <a:schemeClr val="bg2"/>
                    </a:solidFill>
                  </a:tcPr>
                </a:tc>
                <a:extLst>
                  <a:ext uri="{0D108BD9-81ED-4DB2-BD59-A6C34878D82A}">
                    <a16:rowId xmlns:a16="http://schemas.microsoft.com/office/drawing/2014/main" val="2554899080"/>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649858"/>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Entire S&amp;S category has declined in performance in 2025.</a:t>
            </a:r>
          </a:p>
          <a:p>
            <a:pPr marL="285750" indent="-285750" algn="l">
              <a:spcBef>
                <a:spcPts val="300"/>
              </a:spcBef>
              <a:spcAft>
                <a:spcPts val="300"/>
              </a:spcAft>
              <a:buFont typeface="Arial" panose="020B0604020202020204" pitchFamily="34" charset="0"/>
              <a:buChar char="•"/>
            </a:pPr>
            <a:r>
              <a:rPr lang="en-US" sz="1400" dirty="0"/>
              <a:t>Avg CPC benchmark is $1.60. Strong competition.</a:t>
            </a:r>
          </a:p>
        </p:txBody>
      </p:sp>
    </p:spTree>
    <p:extLst>
      <p:ext uri="{BB962C8B-B14F-4D97-AF65-F5344CB8AC3E}">
        <p14:creationId xmlns:p14="http://schemas.microsoft.com/office/powerpoint/2010/main" val="138544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p:txBody>
          <a:bodyPr/>
          <a:lstStyle/>
          <a:p>
            <a:r>
              <a:rPr lang="en-GB" dirty="0" err="1"/>
              <a:t>Truvia</a:t>
            </a:r>
            <a:r>
              <a:rPr lang="en-GB" dirty="0"/>
              <a:t>:</a:t>
            </a:r>
            <a:br>
              <a:rPr lang="en-GB" dirty="0"/>
            </a:br>
            <a:r>
              <a:rPr lang="en-GB" dirty="0">
                <a:solidFill>
                  <a:schemeClr val="tx2"/>
                </a:solidFill>
              </a:rPr>
              <a:t>PACING REPORT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graphicFrame>
        <p:nvGraphicFramePr>
          <p:cNvPr id="9" name="Table 8">
            <a:extLst>
              <a:ext uri="{FF2B5EF4-FFF2-40B4-BE49-F238E27FC236}">
                <a16:creationId xmlns:a16="http://schemas.microsoft.com/office/drawing/2014/main" id="{9647E444-BE9C-E9A5-818C-F8F22FC9546C}"/>
              </a:ext>
            </a:extLst>
          </p:cNvPr>
          <p:cNvGraphicFramePr>
            <a:graphicFrameLocks noGrp="1"/>
          </p:cNvGraphicFramePr>
          <p:nvPr>
            <p:extLst>
              <p:ext uri="{D42A27DB-BD31-4B8C-83A1-F6EECF244321}">
                <p14:modId xmlns:p14="http://schemas.microsoft.com/office/powerpoint/2010/main" val="1565397244"/>
              </p:ext>
            </p:extLst>
          </p:nvPr>
        </p:nvGraphicFramePr>
        <p:xfrm>
          <a:off x="1261226" y="4439400"/>
          <a:ext cx="10363200" cy="1185276"/>
        </p:xfrm>
        <a:graphic>
          <a:graphicData uri="http://schemas.openxmlformats.org/drawingml/2006/table">
            <a:tbl>
              <a:tblPr>
                <a:tableStyleId>{21E4AEA4-8DFA-4A89-87EB-49C32662AFE0}</a:tableStyleId>
              </a:tblPr>
              <a:tblGrid>
                <a:gridCol w="3131126">
                  <a:extLst>
                    <a:ext uri="{9D8B030D-6E8A-4147-A177-3AD203B41FA5}">
                      <a16:colId xmlns:a16="http://schemas.microsoft.com/office/drawing/2014/main" val="2675772889"/>
                    </a:ext>
                  </a:extLst>
                </a:gridCol>
                <a:gridCol w="1835859">
                  <a:extLst>
                    <a:ext uri="{9D8B030D-6E8A-4147-A177-3AD203B41FA5}">
                      <a16:colId xmlns:a16="http://schemas.microsoft.com/office/drawing/2014/main" val="354242943"/>
                    </a:ext>
                  </a:extLst>
                </a:gridCol>
                <a:gridCol w="2483494">
                  <a:extLst>
                    <a:ext uri="{9D8B030D-6E8A-4147-A177-3AD203B41FA5}">
                      <a16:colId xmlns:a16="http://schemas.microsoft.com/office/drawing/2014/main" val="3084495454"/>
                    </a:ext>
                  </a:extLst>
                </a:gridCol>
                <a:gridCol w="2912721">
                  <a:extLst>
                    <a:ext uri="{9D8B030D-6E8A-4147-A177-3AD203B41FA5}">
                      <a16:colId xmlns:a16="http://schemas.microsoft.com/office/drawing/2014/main" val="1764368235"/>
                    </a:ext>
                  </a:extLst>
                </a:gridCol>
              </a:tblGrid>
              <a:tr h="395092">
                <a:tc>
                  <a:txBody>
                    <a:bodyPr/>
                    <a:lstStyle/>
                    <a:p>
                      <a:pPr algn="ctr" fontAlgn="t"/>
                      <a:r>
                        <a:rPr lang="en-US" sz="1600" b="1" u="none" strike="noStrike" dirty="0">
                          <a:effectLst/>
                        </a:rPr>
                        <a:t>Line-Item Name</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Flight Date</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Budget Spent</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Pacing Relative To Budget</a:t>
                      </a:r>
                    </a:p>
                  </a:txBody>
                  <a:tcPr marL="9525" marR="9525" marT="9525" marB="0" anchor="ctr"/>
                </a:tc>
                <a:extLst>
                  <a:ext uri="{0D108BD9-81ED-4DB2-BD59-A6C34878D82A}">
                    <a16:rowId xmlns:a16="http://schemas.microsoft.com/office/drawing/2014/main" val="410562943"/>
                  </a:ext>
                </a:extLst>
              </a:tr>
              <a:tr h="395092">
                <a:tc>
                  <a:txBody>
                    <a:bodyPr/>
                    <a:lstStyle/>
                    <a:p>
                      <a:pPr algn="l" fontAlgn="b"/>
                      <a:r>
                        <a:rPr lang="en-US" sz="1100" b="0" i="0" u="none" strike="noStrike">
                          <a:solidFill>
                            <a:srgbClr val="000000"/>
                          </a:solidFill>
                          <a:effectLst/>
                          <a:latin typeface="Calibri" panose="020F0502020204030204" pitchFamily="34" charset="0"/>
                        </a:rPr>
                        <a:t>CARGILL INC_Truvia_Cargill_2025 / TRUVIA SPA - PMMSBaking Sweeteners</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90%</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033141821"/>
                  </a:ext>
                </a:extLst>
              </a:tr>
              <a:tr h="395092">
                <a:tc>
                  <a:txBody>
                    <a:bodyPr/>
                    <a:lstStyle/>
                    <a:p>
                      <a:pPr algn="l" fontAlgn="b"/>
                      <a:r>
                        <a:rPr lang="en-US" sz="1100" b="0" i="0" u="none" strike="noStrike" dirty="0">
                          <a:solidFill>
                            <a:srgbClr val="000000"/>
                          </a:solidFill>
                          <a:effectLst/>
                          <a:latin typeface="Calibri" panose="020F0502020204030204" pitchFamily="34" charset="0"/>
                        </a:rPr>
                        <a:t>CARGILL INC_Truvia_Cargill_2025 / TRUVIA SPA - </a:t>
                      </a:r>
                      <a:r>
                        <a:rPr lang="en-US" sz="1100" b="0" i="0" u="none" strike="noStrike" dirty="0" err="1">
                          <a:solidFill>
                            <a:srgbClr val="000000"/>
                          </a:solidFill>
                          <a:effectLst/>
                          <a:latin typeface="Calibri" panose="020F0502020204030204" pitchFamily="34" charset="0"/>
                        </a:rPr>
                        <a:t>PMMSBeverage</a:t>
                      </a:r>
                      <a:r>
                        <a:rPr lang="en-US" sz="1100" b="0" i="0" u="none" strike="noStrike" dirty="0">
                          <a:solidFill>
                            <a:srgbClr val="000000"/>
                          </a:solidFill>
                          <a:effectLst/>
                          <a:latin typeface="Calibri" panose="020F0502020204030204" pitchFamily="34" charset="0"/>
                        </a:rPr>
                        <a:t> Sweeteners</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90%</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4149247573"/>
                  </a:ext>
                </a:extLst>
              </a:tr>
            </a:tbl>
          </a:graphicData>
        </a:graphic>
      </p:graphicFrame>
      <p:sp>
        <p:nvSpPr>
          <p:cNvPr id="8" name="TextBox 7">
            <a:extLst>
              <a:ext uri="{FF2B5EF4-FFF2-40B4-BE49-F238E27FC236}">
                <a16:creationId xmlns:a16="http://schemas.microsoft.com/office/drawing/2014/main" id="{97DD8906-7527-73F2-FB38-121E42935A26}"/>
              </a:ext>
            </a:extLst>
          </p:cNvPr>
          <p:cNvSpPr txBox="1"/>
          <p:nvPr/>
        </p:nvSpPr>
        <p:spPr>
          <a:xfrm>
            <a:off x="1239751" y="5953635"/>
            <a:ext cx="10460182" cy="142701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algn="l">
              <a:spcBef>
                <a:spcPts val="300"/>
              </a:spcBef>
              <a:spcAft>
                <a:spcPts val="300"/>
              </a:spcAft>
              <a:buNone/>
            </a:pPr>
            <a:r>
              <a:rPr lang="en-US" sz="1400" dirty="0"/>
              <a:t> Both line-items are pacing strong and are on track to deliver in full! </a:t>
            </a:r>
          </a:p>
        </p:txBody>
      </p:sp>
      <p:sp>
        <p:nvSpPr>
          <p:cNvPr id="10" name="Rectangle 9">
            <a:extLst>
              <a:ext uri="{FF2B5EF4-FFF2-40B4-BE49-F238E27FC236}">
                <a16:creationId xmlns:a16="http://schemas.microsoft.com/office/drawing/2014/main" id="{B85E7178-3B1C-4F98-19BE-012B46A6F64A}"/>
              </a:ext>
            </a:extLst>
          </p:cNvPr>
          <p:cNvSpPr/>
          <p:nvPr/>
        </p:nvSpPr>
        <p:spPr>
          <a:xfrm>
            <a:off x="1008185" y="4973259"/>
            <a:ext cx="199293" cy="199293"/>
          </a:xfrm>
          <a:prstGeom prst="rect">
            <a:avLst/>
          </a:prstGeom>
          <a:solidFill>
            <a:srgbClr val="22887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 name="Rectangle 10">
            <a:extLst>
              <a:ext uri="{FF2B5EF4-FFF2-40B4-BE49-F238E27FC236}">
                <a16:creationId xmlns:a16="http://schemas.microsoft.com/office/drawing/2014/main" id="{A98BB082-2A35-48CD-BBC0-AEEB64C0609B}"/>
              </a:ext>
            </a:extLst>
          </p:cNvPr>
          <p:cNvSpPr/>
          <p:nvPr/>
        </p:nvSpPr>
        <p:spPr>
          <a:xfrm>
            <a:off x="996462" y="5326610"/>
            <a:ext cx="199293" cy="199293"/>
          </a:xfrm>
          <a:prstGeom prst="rect">
            <a:avLst/>
          </a:prstGeom>
          <a:solidFill>
            <a:srgbClr val="83C047"/>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 name="Picture 5" descr="A graph with a line&#10;&#10;AI-generated content may be incorrect.">
            <a:extLst>
              <a:ext uri="{FF2B5EF4-FFF2-40B4-BE49-F238E27FC236}">
                <a16:creationId xmlns:a16="http://schemas.microsoft.com/office/drawing/2014/main" id="{1E1E4F26-F64D-9FB3-4D4C-D82869DE5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05" y="1275907"/>
            <a:ext cx="10748514" cy="2765108"/>
          </a:xfrm>
          <a:prstGeom prst="rect">
            <a:avLst/>
          </a:prstGeom>
        </p:spPr>
      </p:pic>
    </p:spTree>
    <p:extLst>
      <p:ext uri="{BB962C8B-B14F-4D97-AF65-F5344CB8AC3E}">
        <p14:creationId xmlns:p14="http://schemas.microsoft.com/office/powerpoint/2010/main" val="29957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EA5EFA-01A8-2A8E-28A3-7BAB42687DD5}"/>
              </a:ext>
            </a:extLst>
          </p:cNvPr>
          <p:cNvSpPr txBox="1"/>
          <p:nvPr/>
        </p:nvSpPr>
        <p:spPr>
          <a:xfrm>
            <a:off x="427134" y="5722719"/>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u="sng" dirty="0">
                <a:solidFill>
                  <a:schemeClr val="bg1"/>
                </a:solidFill>
                <a:latin typeface="Aptos" panose="020B0004020202020204" pitchFamily="34" charset="0"/>
              </a:rPr>
              <a:t>Contact me with questions!</a:t>
            </a:r>
          </a:p>
          <a:p>
            <a:pPr algn="l">
              <a:spcBef>
                <a:spcPts val="300"/>
              </a:spcBef>
              <a:spcAft>
                <a:spcPts val="300"/>
              </a:spcAft>
            </a:pPr>
            <a:r>
              <a:rPr lang="en-US" sz="1400" dirty="0">
                <a:solidFill>
                  <a:schemeClr val="bg1"/>
                </a:solidFill>
                <a:latin typeface="Aptos" panose="020B0004020202020204" pitchFamily="34" charset="0"/>
              </a:rPr>
              <a:t>Jackson Ensley</a:t>
            </a:r>
          </a:p>
          <a:p>
            <a:pPr algn="l">
              <a:spcBef>
                <a:spcPts val="300"/>
              </a:spcBef>
              <a:spcAft>
                <a:spcPts val="300"/>
              </a:spcAft>
            </a:pPr>
            <a:r>
              <a:rPr lang="en-US" sz="1400" dirty="0" err="1">
                <a:solidFill>
                  <a:schemeClr val="bg1"/>
                </a:solidFill>
                <a:latin typeface="Aptos" panose="020B0004020202020204" pitchFamily="34" charset="0"/>
              </a:rPr>
              <a:t>j.ensley@criteo.com</a:t>
            </a:r>
            <a:r>
              <a:rPr lang="en-US" sz="1400" dirty="0" err="1">
                <a:latin typeface="Aptos" panose="020B0004020202020204" pitchFamily="34" charset="0"/>
              </a:rPr>
              <a:t>in</a:t>
            </a:r>
            <a:r>
              <a:rPr lang="en-US" sz="1400" dirty="0">
                <a:latin typeface="Aptos" panose="020B0004020202020204" pitchFamily="34" charset="0"/>
              </a:rPr>
              <a:t> </a:t>
            </a:r>
            <a:r>
              <a:rPr lang="en-US" sz="1400" dirty="0"/>
              <a:t>CPCs (~$0.30), resulting in a drop in ROAS.</a:t>
            </a:r>
          </a:p>
        </p:txBody>
      </p:sp>
    </p:spTree>
    <p:extLst>
      <p:ext uri="{BB962C8B-B14F-4D97-AF65-F5344CB8AC3E}">
        <p14:creationId xmlns:p14="http://schemas.microsoft.com/office/powerpoint/2010/main" val="3820496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C3401E-CD76-464A-B7A1-C0D56B7B2A69}">
  <ds:schemaRefs>
    <ds:schemaRef ds:uri="http://schemas.microsoft.com/sharepoint/v3/contenttype/forms"/>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4523</TotalTime>
  <Words>638</Words>
  <Application>Microsoft Macintosh PowerPoint</Application>
  <PresentationFormat>Widescreen</PresentationFormat>
  <Paragraphs>224</Paragraphs>
  <Slides>9</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9" baseType="lpstr">
      <vt:lpstr>Aptos</vt:lpstr>
      <vt:lpstr>Aptos Narrow</vt:lpstr>
      <vt:lpstr>Arial</vt:lpstr>
      <vt:lpstr>Calibri</vt:lpstr>
      <vt:lpstr>Century Gothic</vt:lpstr>
      <vt:lpstr>Helvetica</vt:lpstr>
      <vt:lpstr>Segoe UI</vt:lpstr>
      <vt:lpstr>Wingdings</vt:lpstr>
      <vt:lpstr>White</vt:lpstr>
      <vt:lpstr>think-cell Slide</vt:lpstr>
      <vt:lpstr>Truvia May ‘25 Snapshot</vt:lpstr>
      <vt:lpstr>PowerPoint Presentation</vt:lpstr>
      <vt:lpstr>Truvia: YTD ’25 SNAPSHOT</vt:lpstr>
      <vt:lpstr>Truvia: APRIL ’25 SNAPSHOT</vt:lpstr>
      <vt:lpstr>Truvia: APRIL ’25 LINE ITEMS</vt:lpstr>
      <vt:lpstr>Truvia: APRIL ’25 KEYWORDS</vt:lpstr>
      <vt:lpstr>Truvia: APRIL ’25 CATEGORIES</vt:lpstr>
      <vt:lpstr>Truvia: PACING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494</cp:revision>
  <dcterms:created xsi:type="dcterms:W3CDTF">2024-02-05T15:24:51Z</dcterms:created>
  <dcterms:modified xsi:type="dcterms:W3CDTF">2025-05-06T13:11:03Z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